
<file path=[Content_Types].xml><?xml version="1.0" encoding="utf-8"?>
<Types xmlns="http://schemas.openxmlformats.org/package/2006/content-types">
  <Default Extension="gif" ContentType="image/gif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8"/>
  </p:notesMasterIdLst>
  <p:sldIdLst>
    <p:sldId id="379" r:id="rId2"/>
    <p:sldId id="493" r:id="rId3"/>
    <p:sldId id="498" r:id="rId4"/>
    <p:sldId id="935" r:id="rId5"/>
    <p:sldId id="936" r:id="rId6"/>
    <p:sldId id="376" r:id="rId7"/>
    <p:sldId id="925" r:id="rId8"/>
    <p:sldId id="291" r:id="rId9"/>
    <p:sldId id="428" r:id="rId10"/>
    <p:sldId id="501" r:id="rId11"/>
    <p:sldId id="927" r:id="rId12"/>
    <p:sldId id="427" r:id="rId13"/>
    <p:sldId id="429" r:id="rId14"/>
    <p:sldId id="430" r:id="rId15"/>
    <p:sldId id="432" r:id="rId16"/>
    <p:sldId id="433" r:id="rId17"/>
    <p:sldId id="434" r:id="rId18"/>
    <p:sldId id="435" r:id="rId19"/>
    <p:sldId id="437" r:id="rId20"/>
    <p:sldId id="438" r:id="rId21"/>
    <p:sldId id="439" r:id="rId22"/>
    <p:sldId id="502" r:id="rId23"/>
    <p:sldId id="931" r:id="rId24"/>
    <p:sldId id="440" r:id="rId25"/>
    <p:sldId id="441" r:id="rId26"/>
    <p:sldId id="933" r:id="rId27"/>
    <p:sldId id="934" r:id="rId28"/>
    <p:sldId id="503" r:id="rId29"/>
    <p:sldId id="928" r:id="rId30"/>
    <p:sldId id="442" r:id="rId31"/>
    <p:sldId id="937" r:id="rId32"/>
    <p:sldId id="443" r:id="rId33"/>
    <p:sldId id="444" r:id="rId34"/>
    <p:sldId id="938" r:id="rId35"/>
    <p:sldId id="446" r:id="rId36"/>
    <p:sldId id="449" r:id="rId37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301" autoAdjust="0"/>
    <p:restoredTop sz="93250" autoAdjust="0"/>
  </p:normalViewPr>
  <p:slideViewPr>
    <p:cSldViewPr>
      <p:cViewPr varScale="1">
        <p:scale>
          <a:sx n="110" d="100"/>
          <a:sy n="110" d="100"/>
        </p:scale>
        <p:origin x="810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f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2C37E12-7BA8-4D7D-97C4-7447F658F427}" type="slidenum">
              <a:rPr lang="es-ES" altLang="es-MX"/>
              <a:pPr/>
              <a:t>4</a:t>
            </a:fld>
            <a:endParaRPr lang="es-ES" altLang="es-MX"/>
          </a:p>
        </p:txBody>
      </p:sp>
      <p:sp>
        <p:nvSpPr>
          <p:cNvPr id="59597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38238" y="695325"/>
            <a:ext cx="4583112" cy="3436938"/>
          </a:xfrm>
          <a:prstGeom prst="rect">
            <a:avLst/>
          </a:prstGeom>
          <a:noFill/>
          <a:ln w="12700" cap="flat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59597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70388"/>
            <a:ext cx="5029200" cy="4138612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92341" tIns="46953" rIns="92341" bIns="46953"/>
          <a:lstStyle/>
          <a:p>
            <a:endParaRPr lang="es-ES" altLang="es-MX" dirty="0"/>
          </a:p>
        </p:txBody>
      </p:sp>
    </p:spTree>
    <p:extLst>
      <p:ext uri="{BB962C8B-B14F-4D97-AF65-F5344CB8AC3E}">
        <p14:creationId xmlns:p14="http://schemas.microsoft.com/office/powerpoint/2010/main" val="8177276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3.3.1 – Aspectos básicos de las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3.3.1.1 – Introducción a las VPN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3130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 – Tipos de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3.3.2.1 – VPN de sitio a sitio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0805146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3.4.1 – Descripción general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3.4.1.1 – Introducción a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74751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3.4.2.1 – Configuración de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01760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3.4 –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 – Implementación de la GRE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3.4.2.2 – Verificación de la GRE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834287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3.3 –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 – Tipos de VPN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3.3.2.2 – VPN de acceso remoto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77327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>
  <p:cSld name="Título, text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0013" y="301625"/>
            <a:ext cx="7313612" cy="1143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sz="half" idx="1"/>
          </p:nvPr>
        </p:nvSpPr>
        <p:spPr>
          <a:xfrm>
            <a:off x="1370013" y="1827213"/>
            <a:ext cx="3579812" cy="41148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5102225" y="1827213"/>
            <a:ext cx="3581400" cy="4114800"/>
          </a:xfrm>
        </p:spPr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endParaRPr lang="es-ES" alt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endParaRPr lang="es-ES" alt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2133600" cy="457200"/>
          </a:xfrm>
        </p:spPr>
        <p:txBody>
          <a:bodyPr/>
          <a:lstStyle>
            <a:lvl1pPr>
              <a:defRPr/>
            </a:lvl1pPr>
          </a:lstStyle>
          <a:p>
            <a:fld id="{427D650C-AB00-4F7E-80EF-2666D7C77918}" type="slidenum">
              <a:rPr lang="es-ES" altLang="es-MX"/>
              <a:pPr/>
              <a:t>‹Nº›</a:t>
            </a:fld>
            <a:endParaRPr lang="es-ES" altLang="es-MX"/>
          </a:p>
        </p:txBody>
      </p:sp>
    </p:spTree>
    <p:extLst>
      <p:ext uri="{BB962C8B-B14F-4D97-AF65-F5344CB8AC3E}">
        <p14:creationId xmlns:p14="http://schemas.microsoft.com/office/powerpoint/2010/main" val="21809811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6605684"/>
            <a:ext cx="676910" cy="2523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1065260"/>
            <a:ext cx="8853286" cy="554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55191"/>
            <a:ext cx="9144000" cy="1010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5932592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18/04/2023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‹Nº›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5840" y="620688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212112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Redes privadas virtuales (</a:t>
            </a:r>
            <a:r>
              <a:rPr lang="es-MX" b="1" dirty="0" err="1">
                <a:solidFill>
                  <a:schemeClr val="accent4">
                    <a:lumMod val="50000"/>
                  </a:schemeClr>
                </a:solidFill>
              </a:rPr>
              <a:t>VPNs</a:t>
            </a: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12" name="Imagen 11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F577C0C5-A309-BB6A-061C-20FFA356D6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820" y="3140968"/>
            <a:ext cx="3240360" cy="33429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49B447FE-DDA9-4B30-828A-59FC569124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9144000" cy="685799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C3D487F7-9050-4871-B351-34A72ADB2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63" y="-1"/>
            <a:ext cx="457200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F43C27DD-EF6A-4C48-9669-C2970E71A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971913" y="1314451"/>
            <a:ext cx="6858003" cy="4229101"/>
          </a:xfrm>
          <a:prstGeom prst="rect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71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05A1AA86-B7E6-4C02-AA34-F1A25CD4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5638" y="2217950"/>
            <a:ext cx="4577638" cy="464004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1" name="Oval 3090">
            <a:extLst>
              <a:ext uri="{FF2B5EF4-FFF2-40B4-BE49-F238E27FC236}">
                <a16:creationId xmlns:a16="http://schemas.microsoft.com/office/drawing/2014/main" id="{86C3B9CB-4E48-4726-B7B9-9E02F71B15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4137312">
            <a:off x="-156132" y="1791483"/>
            <a:ext cx="4640488" cy="3480366"/>
          </a:xfrm>
          <a:prstGeom prst="ellipse">
            <a:avLst/>
          </a:prstGeom>
          <a:gradFill>
            <a:gsLst>
              <a:gs pos="53000">
                <a:schemeClr val="accent1"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3" name="Rectangle 3092">
            <a:extLst>
              <a:ext uri="{FF2B5EF4-FFF2-40B4-BE49-F238E27FC236}">
                <a16:creationId xmlns:a16="http://schemas.microsoft.com/office/drawing/2014/main" id="{C84384FE-1C88-4CAA-8FB8-2313A3AE7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5639" y="0"/>
            <a:ext cx="4577639" cy="6870700"/>
          </a:xfrm>
          <a:prstGeom prst="rect">
            <a:avLst/>
          </a:prstGeom>
          <a:gradFill>
            <a:gsLst>
              <a:gs pos="24000">
                <a:schemeClr val="accent1">
                  <a:alpha val="0"/>
                </a:schemeClr>
              </a:gs>
              <a:gs pos="100000">
                <a:srgbClr val="000000">
                  <a:alpha val="71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341" y="2654490"/>
            <a:ext cx="3425764" cy="3220382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t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b="1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VPN de sitio a sitio </a:t>
            </a:r>
            <a:r>
              <a:rPr lang="en-US" sz="42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usando</a:t>
            </a:r>
            <a:r>
              <a:rPr lang="en-US" sz="4200" b="1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IPsec</a:t>
            </a: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4200" b="1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Imagen 2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C589AA3B-D155-9016-470C-0AB583C744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6" r="13977" b="-2"/>
          <a:stretch/>
        </p:blipFill>
        <p:spPr>
          <a:xfrm>
            <a:off x="4914899" y="457200"/>
            <a:ext cx="3886201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454453"/>
      </p:ext>
    </p:extLst>
  </p:cSld>
  <p:clrMapOvr>
    <a:masterClrMapping/>
  </p:clrMapOvr>
  <p:transition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49387" y="1412776"/>
            <a:ext cx="7539037" cy="2808312"/>
          </a:xfrm>
        </p:spPr>
        <p:txBody>
          <a:bodyPr>
            <a:normAutofit/>
          </a:bodyPr>
          <a:lstStyle/>
          <a:p>
            <a:pPr algn="just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Las VPN de sitio a sitio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conectan redes enteras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 entre sí, por ejemplo, pueden conectar la red de una sucursal a la red de la oficina central de una empresa.</a:t>
            </a:r>
          </a:p>
          <a:p>
            <a:pPr algn="just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En una VPN de sitio a sitio, los hosts terminales envían y reciben tráfico a través de un “</a:t>
            </a:r>
            <a:r>
              <a:rPr lang="es-ES" sz="1800" dirty="0" err="1">
                <a:latin typeface="Arial" panose="020B0604020202020204" pitchFamily="34" charset="0"/>
                <a:cs typeface="Arial" panose="020B0604020202020204" pitchFamily="34" charset="0"/>
              </a:rPr>
              <a:t>gateway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” VPN. </a:t>
            </a:r>
          </a:p>
          <a:p>
            <a:pPr algn="just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El gateway VPN es responsable de encapsular y cifrar el tráfico saliente.</a:t>
            </a:r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C8E6E414-42C7-4C3D-926E-47756E01DF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4133798"/>
            <a:ext cx="5519346" cy="2330188"/>
          </a:xfrm>
          <a:prstGeom prst="rect">
            <a:avLst/>
          </a:prstGeom>
        </p:spPr>
      </p:pic>
      <p:sp>
        <p:nvSpPr>
          <p:cNvPr id="3" name="Text Box 6">
            <a:extLst>
              <a:ext uri="{FF2B5EF4-FFF2-40B4-BE49-F238E27FC236}">
                <a16:creationId xmlns:a16="http://schemas.microsoft.com/office/drawing/2014/main" id="{80CE1BF1-76C2-9AE4-4AB7-8C3C2090CA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49388" y="33265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5538461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18427" y="1628800"/>
            <a:ext cx="8053995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es una VPN entre dos dispositivos y se utiliza para conectar dos sitios a través de Internet. En el siguiente diagrama, la oficina A y la oficina B están conectadas a Internet y utilizan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entre ellas para que los dispositivos de cada oficina puedan comunicarse de forma segura entre sí. 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2987B93-891D-299B-489E-698841A1D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0949"/>
            <a:ext cx="9144000" cy="178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57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18427" y="1628800"/>
            <a:ext cx="8053995" cy="2534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se crea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túnel VPN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entre los dos dispositivos encapsulando el paquete IP original con un encabezado VPN y un nuevo encabezado IP.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Cuando se utiliza IPsec,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paquete original se cifra antes de encapsularse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con el nuevo encabezado. Esto es lo que hace segura IPsec.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2987B93-891D-299B-489E-698841A1D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0949"/>
            <a:ext cx="9144000" cy="1787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3764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18427" y="1628800"/>
            <a:ext cx="8053995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ruteador tomará el paquete original, lo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encriptará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para que no se pueda leer, agregará un encabezado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IPsec VPN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nuevo encabezado IP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y luego lo reenviará a través de Internet.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2987B93-891D-299B-489E-698841A1DE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070949"/>
            <a:ext cx="9144000" cy="1787051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91610E7F-51DA-85B2-CFCF-E8D83D221C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326" y="3359195"/>
            <a:ext cx="2705100" cy="885825"/>
          </a:xfrm>
          <a:prstGeom prst="rect">
            <a:avLst/>
          </a:prstGeom>
        </p:spPr>
      </p:pic>
      <p:sp>
        <p:nvSpPr>
          <p:cNvPr id="6" name="Flecha: a la derecha 5">
            <a:extLst>
              <a:ext uri="{FF2B5EF4-FFF2-40B4-BE49-F238E27FC236}">
                <a16:creationId xmlns:a16="http://schemas.microsoft.com/office/drawing/2014/main" id="{3D6B94BD-E720-8AE9-5856-E1C384623C83}"/>
              </a:ext>
            </a:extLst>
          </p:cNvPr>
          <p:cNvSpPr/>
          <p:nvPr/>
        </p:nvSpPr>
        <p:spPr>
          <a:xfrm>
            <a:off x="2927670" y="3586083"/>
            <a:ext cx="360040" cy="43204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DC1F8143-0FF7-2D08-3225-EC76E3774D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9872" y="3349034"/>
            <a:ext cx="4852358" cy="911055"/>
          </a:xfrm>
          <a:prstGeom prst="rect">
            <a:avLst/>
          </a:prstGeom>
        </p:spPr>
      </p:pic>
      <p:cxnSp>
        <p:nvCxnSpPr>
          <p:cNvPr id="17" name="Conector recto de flecha 16">
            <a:extLst>
              <a:ext uri="{FF2B5EF4-FFF2-40B4-BE49-F238E27FC236}">
                <a16:creationId xmlns:a16="http://schemas.microsoft.com/office/drawing/2014/main" id="{E1839872-99E1-E5D8-F8B3-E0ABD24C2B90}"/>
              </a:ext>
            </a:extLst>
          </p:cNvPr>
          <p:cNvCxnSpPr>
            <a:stCxn id="13" idx="3"/>
          </p:cNvCxnSpPr>
          <p:nvPr/>
        </p:nvCxnSpPr>
        <p:spPr>
          <a:xfrm flipV="1">
            <a:off x="8272230" y="3789040"/>
            <a:ext cx="692258" cy="15522"/>
          </a:xfrm>
          <a:prstGeom prst="straightConnector1">
            <a:avLst/>
          </a:prstGeom>
          <a:ln w="3810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8517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20299" y="1429877"/>
            <a:ext cx="8600173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Vamos a demostrar ese proceso en el diagrama.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Hemos configurado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túnel IPsec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entre estos dos ruteadores.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PC de la oficina A desea enviar tráfico a la PC de la oficina B, por lo que primero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envía los datos sin cifrar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 su puerta de enlace predeterminada, el ruteador. 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3763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135326" y="3645024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Imagen 6">
            <a:extLst>
              <a:ext uri="{FF2B5EF4-FFF2-40B4-BE49-F238E27FC236}">
                <a16:creationId xmlns:a16="http://schemas.microsoft.com/office/drawing/2014/main" id="{D5B47F2C-0627-52CE-365B-811077E630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59765"/>
            <a:ext cx="9144000" cy="179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9157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5804" y="1665325"/>
            <a:ext cx="8600173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</a:t>
            </a:r>
            <a:r>
              <a:rPr lang="es-E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cifra los datos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agrega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encabezado VPN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nuevo encabezado IP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3763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105804" y="2973472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Imagen 2">
            <a:extLst>
              <a:ext uri="{FF2B5EF4-FFF2-40B4-BE49-F238E27FC236}">
                <a16:creationId xmlns:a16="http://schemas.microsoft.com/office/drawing/2014/main" id="{C9F88002-A063-331A-BA69-579C958BE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664026"/>
            <a:ext cx="9144000" cy="2186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27318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7500" y="1731580"/>
            <a:ext cx="8600173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Luego, los datos cifrados en el nuevo paquete se envían a través de Internet al otro extremo del túnel. </a:t>
            </a:r>
            <a:endParaRPr lang="es-ES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3763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157419" y="3032902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F933DBBE-DBC5-20AB-2409-8D7938D46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437112"/>
            <a:ext cx="9144000" cy="2176659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FDE8AB1-0CAD-4EAA-C9CD-3ED7F482FFE3}"/>
              </a:ext>
            </a:extLst>
          </p:cNvPr>
          <p:cNvSpPr txBox="1"/>
          <p:nvPr/>
        </p:nvSpPr>
        <p:spPr>
          <a:xfrm>
            <a:off x="3635896" y="6444494"/>
            <a:ext cx="1656184" cy="33855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 err="1"/>
              <a:t>Encrypted</a:t>
            </a:r>
            <a:r>
              <a:rPr lang="es-MX" sz="1600" b="1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9341853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7500" y="1731580"/>
            <a:ext cx="8600173" cy="456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</a:t>
            </a:r>
            <a:r>
              <a:rPr lang="es-E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receptor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descifra los datos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los envía a la PC de destino. </a:t>
            </a:r>
            <a:endParaRPr lang="es-ES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3763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157419" y="2770607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329F5A9C-904D-AC28-AEA2-EC23E62E44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214846"/>
            <a:ext cx="9144000" cy="216648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FDE8AB1-0CAD-4EAA-C9CD-3ED7F482FFE3}"/>
              </a:ext>
            </a:extLst>
          </p:cNvPr>
          <p:cNvSpPr txBox="1"/>
          <p:nvPr/>
        </p:nvSpPr>
        <p:spPr>
          <a:xfrm>
            <a:off x="3635896" y="6181816"/>
            <a:ext cx="1656184" cy="33855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 err="1"/>
              <a:t>Encrypted</a:t>
            </a:r>
            <a:r>
              <a:rPr lang="es-MX" sz="1600" b="1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4138523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248649"/>
            <a:ext cx="8600173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Resumamos este proceso: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dirty="0">
                <a:solidFill>
                  <a:schemeClr val="bg2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Cuando el ruteador recibe un paquete que debe enviarse a través de la VPN,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combina el paquete original y una clave de sesión (clave de cifrado) </a:t>
            </a:r>
            <a:r>
              <a:rPr lang="es-ES" sz="1800" dirty="0">
                <a:solidFill>
                  <a:schemeClr val="bg2">
                    <a:lumMod val="10000"/>
                  </a:schemeClr>
                </a:solidFill>
                <a:latin typeface="Arial" pitchFamily="34" charset="0"/>
                <a:cs typeface="Arial" pitchFamily="34" charset="0"/>
              </a:rPr>
              <a:t>y los ejecuta a través de una fórmula de cifrado.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259855" y="3368814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329F5A9C-904D-AC28-AEA2-EC23E62E44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716625"/>
            <a:ext cx="9144000" cy="216648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FDE8AB1-0CAD-4EAA-C9CD-3ED7F482FFE3}"/>
              </a:ext>
            </a:extLst>
          </p:cNvPr>
          <p:cNvSpPr txBox="1"/>
          <p:nvPr/>
        </p:nvSpPr>
        <p:spPr>
          <a:xfrm>
            <a:off x="3635896" y="6181816"/>
            <a:ext cx="1656184" cy="33855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 err="1"/>
              <a:t>Encrypted</a:t>
            </a:r>
            <a:r>
              <a:rPr lang="es-MX" sz="1600" b="1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2975947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Una pantalla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069253FC-52A6-4B7E-B893-87B9E83FE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062" y="2108950"/>
            <a:ext cx="4104456" cy="2815657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899592" y="2075062"/>
            <a:ext cx="3168352" cy="1893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Introducción a las </a:t>
            </a:r>
            <a:r>
              <a:rPr lang="es-MX" dirty="0" err="1">
                <a:latin typeface="Arial" panose="020B0604020202020204" pitchFamily="34" charset="0"/>
                <a:cs typeface="Arial" panose="020B0604020202020204" pitchFamily="34" charset="0"/>
              </a:rPr>
              <a:t>VPNs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VPN de sitio a sitio usando IPsec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GRE sobre IPsec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 err="1">
                <a:latin typeface="Arial" panose="020B0604020202020204" pitchFamily="34" charset="0"/>
                <a:cs typeface="Arial" panose="020B0604020202020204" pitchFamily="34" charset="0"/>
              </a:rPr>
              <a:t>VPNs</a:t>
            </a: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 de acceso remoto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92025" y="69269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Agenda de esta sesión</a:t>
            </a:r>
          </a:p>
        </p:txBody>
      </p:sp>
    </p:spTree>
    <p:extLst>
      <p:ext uri="{BB962C8B-B14F-4D97-AF65-F5344CB8AC3E}">
        <p14:creationId xmlns:p14="http://schemas.microsoft.com/office/powerpoint/2010/main" val="10096646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310316"/>
            <a:ext cx="8600173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indent="-342900" algn="just">
              <a:lnSpc>
                <a:spcPct val="150000"/>
              </a:lnSpc>
              <a:buFont typeface="+mj-lt"/>
              <a:buAutoNum type="arabicPeriod" startAt="2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dispositivo de envío (el ruteador)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encapsula el paquete cifrado con un encabezado de VPN y un nuevo encabezado de IP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8" name="Grupo 7">
            <a:extLst>
              <a:ext uri="{FF2B5EF4-FFF2-40B4-BE49-F238E27FC236}">
                <a16:creationId xmlns:a16="http://schemas.microsoft.com/office/drawing/2014/main" id="{9945B7A2-EB09-B397-20AD-16BBB67991FC}"/>
              </a:ext>
            </a:extLst>
          </p:cNvPr>
          <p:cNvGrpSpPr/>
          <p:nvPr/>
        </p:nvGrpSpPr>
        <p:grpSpPr>
          <a:xfrm>
            <a:off x="254529" y="2775834"/>
            <a:ext cx="8829162" cy="911055"/>
            <a:chOff x="135326" y="3349034"/>
            <a:chExt cx="8829162" cy="911055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91610E7F-51DA-85B2-CFCF-E8D83D221C3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5326" y="3359195"/>
              <a:ext cx="2705100" cy="885825"/>
            </a:xfrm>
            <a:prstGeom prst="rect">
              <a:avLst/>
            </a:prstGeom>
          </p:spPr>
        </p:pic>
        <p:sp>
          <p:nvSpPr>
            <p:cNvPr id="6" name="Flecha: a la derecha 5">
              <a:extLst>
                <a:ext uri="{FF2B5EF4-FFF2-40B4-BE49-F238E27FC236}">
                  <a16:creationId xmlns:a16="http://schemas.microsoft.com/office/drawing/2014/main" id="{3D6B94BD-E720-8AE9-5856-E1C384623C83}"/>
                </a:ext>
              </a:extLst>
            </p:cNvPr>
            <p:cNvSpPr/>
            <p:nvPr/>
          </p:nvSpPr>
          <p:spPr>
            <a:xfrm>
              <a:off x="2927670" y="3586083"/>
              <a:ext cx="360040" cy="432048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pic>
          <p:nvPicPr>
            <p:cNvPr id="13" name="Imagen 12">
              <a:extLst>
                <a:ext uri="{FF2B5EF4-FFF2-40B4-BE49-F238E27FC236}">
                  <a16:creationId xmlns:a16="http://schemas.microsoft.com/office/drawing/2014/main" id="{DC1F8143-0FF7-2D08-3225-EC76E3774DC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19872" y="3349034"/>
              <a:ext cx="4852358" cy="911055"/>
            </a:xfrm>
            <a:prstGeom prst="rect">
              <a:avLst/>
            </a:prstGeom>
          </p:spPr>
        </p:pic>
        <p:cxnSp>
          <p:nvCxnSpPr>
            <p:cNvPr id="17" name="Conector recto de flecha 16">
              <a:extLst>
                <a:ext uri="{FF2B5EF4-FFF2-40B4-BE49-F238E27FC236}">
                  <a16:creationId xmlns:a16="http://schemas.microsoft.com/office/drawing/2014/main" id="{E1839872-99E1-E5D8-F8B3-E0ABD24C2B90}"/>
                </a:ext>
              </a:extLst>
            </p:cNvPr>
            <p:cNvCxnSpPr>
              <a:stCxn id="13" idx="3"/>
            </p:cNvCxnSpPr>
            <p:nvPr/>
          </p:nvCxnSpPr>
          <p:spPr>
            <a:xfrm flipV="1">
              <a:off x="8272230" y="3789040"/>
              <a:ext cx="692258" cy="1552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1" name="Imagen 10">
            <a:extLst>
              <a:ext uri="{FF2B5EF4-FFF2-40B4-BE49-F238E27FC236}">
                <a16:creationId xmlns:a16="http://schemas.microsoft.com/office/drawing/2014/main" id="{329F5A9C-904D-AC28-AEA2-EC23E62E44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6903" y="4285677"/>
            <a:ext cx="9144000" cy="216648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FDE8AB1-0CAD-4EAA-C9CD-3ED7F482FFE3}"/>
              </a:ext>
            </a:extLst>
          </p:cNvPr>
          <p:cNvSpPr txBox="1"/>
          <p:nvPr/>
        </p:nvSpPr>
        <p:spPr>
          <a:xfrm>
            <a:off x="3635896" y="6181816"/>
            <a:ext cx="1656184" cy="33855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 err="1"/>
              <a:t>Encrypted</a:t>
            </a:r>
            <a:r>
              <a:rPr lang="es-MX" sz="1600" b="1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1513909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412776"/>
            <a:ext cx="8600173" cy="294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342900" indent="-342900" algn="just">
              <a:lnSpc>
                <a:spcPct val="150000"/>
              </a:lnSpc>
              <a:buFont typeface="+mj-lt"/>
              <a:buAutoNum type="arabicPeriod" startAt="3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dispositivo emisor (el ruteador) envía el nuevo paquete al dispositivo del otro lado del túnel, el ruteador receptor.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 startAt="3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El ruteador receptor descifra los datos para obtener el paquete original y luego reenvía el paquete original a su destino. </a:t>
            </a:r>
          </a:p>
          <a:p>
            <a:pPr algn="just">
              <a:lnSpc>
                <a:spcPct val="150000"/>
              </a:lnSpc>
            </a:pPr>
            <a:r>
              <a:rPr lang="es-ES" sz="1800" b="1" dirty="0">
                <a:latin typeface="Arial" pitchFamily="34" charset="0"/>
                <a:cs typeface="Arial" pitchFamily="34" charset="0"/>
              </a:rPr>
              <a:t>Nota: VPN de sitio a sitio, se forma un túnel solo entre dos puntos finales del túnel, por ejemplo, los dos ruteadores conectados a Internet.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 startAt="3"/>
            </a:pPr>
            <a:endParaRPr lang="es-ES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 de sitio a sitio usando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329F5A9C-904D-AC28-AEA2-EC23E62E4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14846"/>
            <a:ext cx="9144000" cy="2166487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BFDE8AB1-0CAD-4EAA-C9CD-3ED7F482FFE3}"/>
              </a:ext>
            </a:extLst>
          </p:cNvPr>
          <p:cNvSpPr txBox="1"/>
          <p:nvPr/>
        </p:nvSpPr>
        <p:spPr>
          <a:xfrm>
            <a:off x="3635896" y="6181816"/>
            <a:ext cx="1656184" cy="338554"/>
          </a:xfrm>
          <a:prstGeom prst="rect">
            <a:avLst/>
          </a:prstGeom>
          <a:solidFill>
            <a:schemeClr val="bg1">
              <a:lumMod val="85000"/>
            </a:schemeClr>
          </a:solidFill>
          <a:ln w="28575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s-MX" sz="1600" b="1" dirty="0" err="1"/>
              <a:t>Encrypted</a:t>
            </a:r>
            <a:r>
              <a:rPr lang="es-MX" sz="1600" b="1" dirty="0"/>
              <a:t> data</a:t>
            </a:r>
          </a:p>
        </p:txBody>
      </p:sp>
    </p:spTree>
    <p:extLst>
      <p:ext uri="{BB962C8B-B14F-4D97-AF65-F5344CB8AC3E}">
        <p14:creationId xmlns:p14="http://schemas.microsoft.com/office/powerpoint/2010/main" val="35071873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336136" y="1336710"/>
            <a:ext cx="6858000" cy="418458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88181" y="1092216"/>
            <a:ext cx="6346209" cy="41820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33933" y="3515977"/>
            <a:ext cx="2501979" cy="418206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76002" y="1496845"/>
            <a:ext cx="6858001" cy="386430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3" name="Oval 3092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74277" y="1668285"/>
            <a:ext cx="4318303" cy="3238727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495031" y="891652"/>
            <a:ext cx="3309016" cy="303072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GRE </a:t>
            </a: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sobre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IPsec</a:t>
            </a: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Imagen 2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C589AA3B-D155-9016-470C-0AB583C744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6" r="13977" b="-2"/>
          <a:stretch/>
        </p:blipFill>
        <p:spPr>
          <a:xfrm>
            <a:off x="4746549" y="457199"/>
            <a:ext cx="3857141" cy="589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5303426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51520" y="1988840"/>
            <a:ext cx="3215258" cy="3049676"/>
          </a:xfrm>
        </p:spPr>
        <p:txBody>
          <a:bodyPr>
            <a:noAutofit/>
          </a:bodyPr>
          <a:lstStyle/>
          <a:p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La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encapsulación de routing genérico (GRE)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es un protocolo de tunneling de VPN de sitio a sitio básico y no seguro.</a:t>
            </a:r>
          </a:p>
          <a:p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Desarrollado por Cisco.</a:t>
            </a:r>
            <a:endParaRPr lang="es-ES" altLang="ja-JP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4151C2C9-C933-422E-A6E9-81CA951EDF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5936" y="1844824"/>
            <a:ext cx="4416446" cy="2844801"/>
          </a:xfrm>
          <a:prstGeom prst="rect">
            <a:avLst/>
          </a:prstGeom>
        </p:spPr>
      </p:pic>
      <p:sp>
        <p:nvSpPr>
          <p:cNvPr id="4" name="Text Box 6">
            <a:extLst>
              <a:ext uri="{FF2B5EF4-FFF2-40B4-BE49-F238E27FC236}">
                <a16:creationId xmlns:a16="http://schemas.microsoft.com/office/drawing/2014/main" id="{5DBCF215-AC62-F755-141D-0C76C1B948A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560" y="260648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GRE sobre IPsec</a:t>
            </a:r>
          </a:p>
          <a:p>
            <a:pPr algn="ctr"/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Generic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Routing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Encapsulation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12687864"/>
      </p:ext>
    </p:extLst>
  </p:cSld>
  <p:clrMapOvr>
    <a:masterClrMapping/>
  </p:clrMapOvr>
  <p:transition spd="slow">
    <p:wip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268090"/>
            <a:ext cx="8600173" cy="2949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GRE (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Generic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Routing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Encapsulation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/ Encapsulación de enrutamiento genérico)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crea túneles como IPsec, sin embargo,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no cifra el paquete original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por lo que no es seguro.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Sin embargo, tiene la ventaja de poder encapsular una amplia variedad de protocolos de capa 3.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Para obtener la flexibilidad de GRE con la seguridad de IPsec, se puede utilizar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GRE sobre IPsec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GRE sobre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F68559A9-BB1B-B3EF-D704-551639BFE4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152" y="4293096"/>
            <a:ext cx="4667250" cy="866775"/>
          </a:xfrm>
          <a:prstGeom prst="rect">
            <a:avLst/>
          </a:prstGeom>
        </p:spPr>
      </p:pic>
      <p:sp>
        <p:nvSpPr>
          <p:cNvPr id="3" name="Flecha: hacia abajo 2">
            <a:extLst>
              <a:ext uri="{FF2B5EF4-FFF2-40B4-BE49-F238E27FC236}">
                <a16:creationId xmlns:a16="http://schemas.microsoft.com/office/drawing/2014/main" id="{A7AD6E72-8DDB-7628-5E4C-4F1DE086F7CF}"/>
              </a:ext>
            </a:extLst>
          </p:cNvPr>
          <p:cNvSpPr/>
          <p:nvPr/>
        </p:nvSpPr>
        <p:spPr>
          <a:xfrm>
            <a:off x="4565195" y="5265881"/>
            <a:ext cx="288032" cy="3015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03137241-C5BC-0B31-DE34-35FACB8BCF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656" y="5673441"/>
            <a:ext cx="6696743" cy="84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2320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69023" y="1268760"/>
            <a:ext cx="8379441" cy="3365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El paquete original será encapsulado por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encabezado GRE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y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nuevo encabezado IP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y luego el paquete GRE será encriptado y encapsulado dentro de un encabezado IPsec VPN y un nuevo encabezado IP. 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Aquí está el paquete IP original.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Se le agrega un encabezado GRE y un nuevo encabezado IP.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Luego, este nuevo paquete se cifra y se agregan un encabezado IPsec y un nuevo encabezado IP.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Hemos combinado GRE con IPsec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GRE sobre IPsec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4385306-7B4E-8FCD-A339-91F49974E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584" y="4412448"/>
            <a:ext cx="4667250" cy="866775"/>
          </a:xfrm>
          <a:prstGeom prst="rect">
            <a:avLst/>
          </a:prstGeom>
        </p:spPr>
      </p:pic>
      <p:sp>
        <p:nvSpPr>
          <p:cNvPr id="7" name="Flecha: hacia abajo 6">
            <a:extLst>
              <a:ext uri="{FF2B5EF4-FFF2-40B4-BE49-F238E27FC236}">
                <a16:creationId xmlns:a16="http://schemas.microsoft.com/office/drawing/2014/main" id="{C8AF6A8D-CF8B-7A83-13C0-CFF6287C7DAE}"/>
              </a:ext>
            </a:extLst>
          </p:cNvPr>
          <p:cNvSpPr/>
          <p:nvPr/>
        </p:nvSpPr>
        <p:spPr>
          <a:xfrm>
            <a:off x="3902627" y="5385233"/>
            <a:ext cx="288032" cy="3015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EBCDF3A-55CB-1100-E7D9-19CB517732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088" y="5792793"/>
            <a:ext cx="6696743" cy="84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67475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35585" y="1081001"/>
            <a:ext cx="3500311" cy="4004184"/>
          </a:xfrm>
        </p:spPr>
        <p:txBody>
          <a:bodyPr>
            <a:noAutofit/>
          </a:bodyPr>
          <a:lstStyle/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Se deben seguir cinco pasos para configurar un túnel GRE: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Paso 1: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Cree una interfaz de túnel con el comando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interface tunnel</a:t>
            </a:r>
            <a:r>
              <a:rPr lang="es-ES" sz="12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i="1" dirty="0">
                <a:latin typeface="Arial" panose="020B0604020202020204" pitchFamily="34" charset="0"/>
                <a:cs typeface="Arial" panose="020B0604020202020204" pitchFamily="34" charset="0"/>
              </a:rPr>
              <a:t>number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Paso 2. 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Configure una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IP para la interfaz de túnel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. (Generalmente una dirección privada).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Paso 3.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Especifique la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IP de origen del túnel.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Paso 4. 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Especifique la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dirección IP de destino del túnel.</a:t>
            </a:r>
          </a:p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Paso 5: (Optativo) Especifique el </a:t>
            </a:r>
            <a:r>
              <a:rPr lang="es-ES" sz="12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modo de túnel GRE 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como modo de interfaz de túnel.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C069FA5A-0ECC-47A6-962F-D9F313AB05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0377" y="1236543"/>
            <a:ext cx="5297089" cy="3168352"/>
          </a:xfrm>
          <a:prstGeom prst="rect">
            <a:avLst/>
          </a:prstGeom>
        </p:spPr>
      </p:pic>
      <p:pic>
        <p:nvPicPr>
          <p:cNvPr id="5" name="Picture 4" descr="Connecting Networks - Mozilla Firefox">
            <a:extLst>
              <a:ext uri="{FF2B5EF4-FFF2-40B4-BE49-F238E27FC236}">
                <a16:creationId xmlns:a16="http://schemas.microsoft.com/office/drawing/2014/main" id="{F6DFDE14-4392-487D-B497-C14FDD6639D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660377" y="4466295"/>
            <a:ext cx="5195193" cy="1155162"/>
          </a:xfrm>
          <a:prstGeom prst="rect">
            <a:avLst/>
          </a:prstGeom>
        </p:spPr>
      </p:pic>
      <p:sp>
        <p:nvSpPr>
          <p:cNvPr id="4" name="Text Box 6">
            <a:extLst>
              <a:ext uri="{FF2B5EF4-FFF2-40B4-BE49-F238E27FC236}">
                <a16:creationId xmlns:a16="http://schemas.microsoft.com/office/drawing/2014/main" id="{7D4F5930-0F71-212A-D6E7-E6AAEB136F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Configuración de GRE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Implementación de GRE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87C86BCC-2C3A-B98A-5E1F-B7BE39FE63B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585" y="5776999"/>
            <a:ext cx="8612880" cy="530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rtlCol="0" anchor="t" anchorCtr="0" compatLnSpc="1">
            <a:prstTxWarp prst="textNoShape">
              <a:avLst/>
            </a:prstTxWarp>
            <a:noAutofit/>
          </a:bodyPr>
          <a:lstStyle>
            <a:lvl1pPr marL="169863" indent="-169863" algn="l" defTabSz="914400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 sz="32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8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•"/>
              <a:defRPr sz="24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pitchFamily="34" charset="0"/>
              <a:buChar char="–"/>
              <a:defRPr sz="2000" kern="12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Nota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: Los comandos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altLang="ja-JP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tunnel</a:t>
            </a:r>
            <a:r>
              <a:rPr lang="es-E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altLang="ja-JP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source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 y </a:t>
            </a:r>
            <a:r>
              <a:rPr lang="es-ES" altLang="ja-JP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tunnel</a:t>
            </a:r>
            <a:r>
              <a:rPr lang="es-E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altLang="ja-JP" sz="1200" b="1" dirty="0" err="1">
                <a:latin typeface="Arial" panose="020B0604020202020204" pitchFamily="34" charset="0"/>
                <a:cs typeface="Arial" panose="020B0604020202020204" pitchFamily="34" charset="0"/>
              </a:rPr>
              <a:t>destination</a:t>
            </a:r>
            <a:r>
              <a:rPr lang="es-ES" sz="1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200" dirty="0">
                <a:latin typeface="Arial" panose="020B0604020202020204" pitchFamily="34" charset="0"/>
                <a:cs typeface="Arial" panose="020B0604020202020204" pitchFamily="34" charset="0"/>
              </a:rPr>
              <a:t>hacen referencia a las direcciones IP de las interfaces físicas configuradas previamente.</a:t>
            </a:r>
          </a:p>
        </p:txBody>
      </p:sp>
    </p:spTree>
    <p:extLst>
      <p:ext uri="{BB962C8B-B14F-4D97-AF65-F5344CB8AC3E}">
        <p14:creationId xmlns:p14="http://schemas.microsoft.com/office/powerpoint/2010/main" val="3102728019"/>
      </p:ext>
    </p:extLst>
  </p:cSld>
  <p:clrMapOvr>
    <a:masterClrMapping/>
  </p:clrMapOvr>
  <p:transition spd="slow">
    <p:wip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50471" y="1717572"/>
            <a:ext cx="4398833" cy="3939110"/>
          </a:xfrm>
        </p:spPr>
        <p:txBody>
          <a:bodyPr>
            <a:normAutofit/>
          </a:bodyPr>
          <a:lstStyle/>
          <a:p>
            <a:pPr marL="263525" indent="-263525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Utilice el comando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interface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brief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 para verificar que la interfaz de túnel esté activa.</a:t>
            </a:r>
          </a:p>
          <a:p>
            <a:pPr marL="263525" indent="-263525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Utilice el comando </a:t>
            </a:r>
            <a:r>
              <a:rPr lang="es-ES" altLang="ja-JP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Interface tunnel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para verificar el estado del túnel.</a:t>
            </a:r>
          </a:p>
          <a:p>
            <a:pPr marL="263525" indent="-263525">
              <a:lnSpc>
                <a:spcPts val="2500"/>
              </a:lnSpc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Utilice el comando </a:t>
            </a:r>
            <a:r>
              <a:rPr lang="es-ES" altLang="ja-JP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show ip ospf neighbor</a:t>
            </a:r>
            <a:r>
              <a:rPr lang="es-ES" sz="1800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para verificar que se haya establecido una adyacencia de OSPF a través de la interfaz de túnel.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9909" y="1844824"/>
            <a:ext cx="4599295" cy="228767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9909" y="4162961"/>
            <a:ext cx="4612428" cy="917687"/>
          </a:xfrm>
          <a:prstGeom prst="rect">
            <a:avLst/>
          </a:prstGeom>
        </p:spPr>
      </p:pic>
      <p:sp>
        <p:nvSpPr>
          <p:cNvPr id="4" name="Text Box 6">
            <a:extLst>
              <a:ext uri="{FF2B5EF4-FFF2-40B4-BE49-F238E27FC236}">
                <a16:creationId xmlns:a16="http://schemas.microsoft.com/office/drawing/2014/main" id="{D7232BDD-C914-0F37-41CD-C84B7AB925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317280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Verificación de GRE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Implementación de GRE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11964867"/>
      </p:ext>
    </p:extLst>
  </p:cSld>
  <p:clrMapOvr>
    <a:masterClrMapping/>
  </p:clrMapOvr>
  <p:transition spd="slow">
    <p:wip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A4E37431-20F0-4DD6-84A9-ED2B64494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0AE98B72-66C6-4AB4-AF0D-BA830DE863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336136" y="1336710"/>
            <a:ext cx="6858000" cy="4184580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7EAFC6-733F-403D-BB4D-05A3A2874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088181" y="1092216"/>
            <a:ext cx="6346209" cy="4182060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17A36730-4CB0-4F61-AD11-A44C97658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833933" y="3515977"/>
            <a:ext cx="2501979" cy="4182060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91" name="Rectangle 3090">
            <a:extLst>
              <a:ext uri="{FF2B5EF4-FFF2-40B4-BE49-F238E27FC236}">
                <a16:creationId xmlns:a16="http://schemas.microsoft.com/office/drawing/2014/main" id="{C69C79E1-F916-4929-A4F3-DE763D4BF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176002" y="1496845"/>
            <a:ext cx="6858001" cy="386430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11000"/>
                </a:scheme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3" name="Oval 3092">
            <a:extLst>
              <a:ext uri="{FF2B5EF4-FFF2-40B4-BE49-F238E27FC236}">
                <a16:creationId xmlns:a16="http://schemas.microsoft.com/office/drawing/2014/main" id="{767334AB-16BD-4EC7-8C6B-4B51716009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74277" y="1668285"/>
            <a:ext cx="4318303" cy="3238727"/>
          </a:xfrm>
          <a:prstGeom prst="ellipse">
            <a:avLst/>
          </a:prstGeom>
          <a:gradFill>
            <a:gsLst>
              <a:gs pos="39000">
                <a:schemeClr val="accent1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495031" y="891652"/>
            <a:ext cx="3309016" cy="303072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VPNs de </a:t>
            </a: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acceso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remoto</a:t>
            </a: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3" name="Imagen 2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C589AA3B-D155-9016-470C-0AB583C744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66" r="13977" b="-2"/>
          <a:stretch/>
        </p:blipFill>
        <p:spPr>
          <a:xfrm>
            <a:off x="4746549" y="457199"/>
            <a:ext cx="3857141" cy="5899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323687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94822" y="1196752"/>
            <a:ext cx="8354356" cy="3435727"/>
          </a:xfrm>
        </p:spPr>
        <p:txBody>
          <a:bodyPr>
            <a:noAutofit/>
          </a:bodyPr>
          <a:lstStyle/>
          <a:p>
            <a:pPr marL="355600" indent="-35560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Una VPN de acceso remoto satisface las necesidades de los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empleados a distancia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y los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usuarios móviles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55600" indent="-35560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Permite el intercambio dinámico de información y puede habilitarse y deshabilitarse. </a:t>
            </a:r>
          </a:p>
          <a:p>
            <a:pPr marL="355600" indent="-35560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Se utiliza para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conectar hosts individuales que deben acceder a la red de su empresa de forma segura a través de Internet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355600" indent="-35560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Quizás deba instalarse </a:t>
            </a:r>
            <a:r>
              <a:rPr lang="es-ES" sz="1800" b="1" dirty="0">
                <a:latin typeface="Arial" panose="020B0604020202020204" pitchFamily="34" charset="0"/>
                <a:cs typeface="Arial" panose="020B0604020202020204" pitchFamily="34" charset="0"/>
              </a:rPr>
              <a:t>software de cliente VPN </a:t>
            </a:r>
            <a:r>
              <a:rPr lang="es-ES" sz="1800" dirty="0">
                <a:latin typeface="Arial" panose="020B0604020202020204" pitchFamily="34" charset="0"/>
                <a:cs typeface="Arial" panose="020B0604020202020204" pitchFamily="34" charset="0"/>
              </a:rPr>
              <a:t>en el terminal del usuario móvil.</a:t>
            </a:r>
          </a:p>
        </p:txBody>
      </p:sp>
      <p:pic>
        <p:nvPicPr>
          <p:cNvPr id="3" name="Picture 2" descr="Connecting Networks - Mozilla Firefox">
            <a:extLst>
              <a:ext uri="{FF2B5EF4-FFF2-40B4-BE49-F238E27FC236}">
                <a16:creationId xmlns:a16="http://schemas.microsoft.com/office/drawing/2014/main" id="{04BDB6A0-5114-4F8C-ADC1-2BF3120B5C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11760" y="4293096"/>
            <a:ext cx="4810318" cy="2042403"/>
          </a:xfrm>
          <a:prstGeom prst="rect">
            <a:avLst/>
          </a:prstGeom>
        </p:spPr>
      </p:pic>
      <p:sp>
        <p:nvSpPr>
          <p:cNvPr id="4" name="Text Box 6">
            <a:extLst>
              <a:ext uri="{FF2B5EF4-FFF2-40B4-BE49-F238E27FC236}">
                <a16:creationId xmlns:a16="http://schemas.microsoft.com/office/drawing/2014/main" id="{BC4D4BE0-FB4D-F8BB-416B-C59FCAAF6F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65647794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96" name="Rectangle 3095">
            <a:extLst>
              <a:ext uri="{FF2B5EF4-FFF2-40B4-BE49-F238E27FC236}">
                <a16:creationId xmlns:a16="http://schemas.microsoft.com/office/drawing/2014/main" id="{1DF91F20-B96F-4F77-AC3E-2CDD3BAA10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8" name="Rectangle 3097">
            <a:extLst>
              <a:ext uri="{FF2B5EF4-FFF2-40B4-BE49-F238E27FC236}">
                <a16:creationId xmlns:a16="http://schemas.microsoft.com/office/drawing/2014/main" id="{C3D487F7-9050-4871-B351-34A72ADB29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363" y="-1"/>
            <a:ext cx="6083472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0" name="Rectangle 3099">
            <a:extLst>
              <a:ext uri="{FF2B5EF4-FFF2-40B4-BE49-F238E27FC236}">
                <a16:creationId xmlns:a16="http://schemas.microsoft.com/office/drawing/2014/main" id="{F43C27DD-EF6A-4C48-9669-C2970E71A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213540" y="556079"/>
            <a:ext cx="6858004" cy="5745847"/>
          </a:xfrm>
          <a:prstGeom prst="rect">
            <a:avLst/>
          </a:prstGeom>
          <a:gradFill>
            <a:gsLst>
              <a:gs pos="0">
                <a:schemeClr val="accent1">
                  <a:alpha val="23000"/>
                </a:schemeClr>
              </a:gs>
              <a:gs pos="71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2" name="Rectangle 3101">
            <a:extLst>
              <a:ext uri="{FF2B5EF4-FFF2-40B4-BE49-F238E27FC236}">
                <a16:creationId xmlns:a16="http://schemas.microsoft.com/office/drawing/2014/main" id="{C84384FE-1C88-4CAA-8FB8-2313A3AE73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5639" y="-1"/>
            <a:ext cx="6088748" cy="6858000"/>
          </a:xfrm>
          <a:prstGeom prst="rect">
            <a:avLst/>
          </a:prstGeom>
          <a:gradFill>
            <a:gsLst>
              <a:gs pos="14000">
                <a:schemeClr val="accent1">
                  <a:alpha val="0"/>
                </a:schemeClr>
              </a:gs>
              <a:gs pos="100000">
                <a:srgbClr val="000000">
                  <a:alpha val="82000"/>
                </a:srgb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04" name="Oval 3103">
            <a:extLst>
              <a:ext uri="{FF2B5EF4-FFF2-40B4-BE49-F238E27FC236}">
                <a16:creationId xmlns:a16="http://schemas.microsoft.com/office/drawing/2014/main" id="{87B6A113-58CD-406C-BCE4-6E1F1F2BE6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5449520">
            <a:off x="1301556" y="1609025"/>
            <a:ext cx="5005754" cy="3754316"/>
          </a:xfrm>
          <a:prstGeom prst="ellipse">
            <a:avLst/>
          </a:prstGeom>
          <a:gradFill>
            <a:gsLst>
              <a:gs pos="17000">
                <a:schemeClr val="accent1">
                  <a:lumMod val="75000"/>
                  <a:alpha val="0"/>
                </a:schemeClr>
              </a:gs>
              <a:gs pos="82000">
                <a:srgbClr val="000000">
                  <a:alpha val="24000"/>
                </a:srgbClr>
              </a:gs>
            </a:gsLst>
            <a:lin ang="9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58961" y="857251"/>
            <a:ext cx="4664686" cy="3160113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b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b="1" kern="12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Introducción a las VPNs</a:t>
            </a:r>
          </a:p>
        </p:txBody>
      </p:sp>
      <p:sp>
        <p:nvSpPr>
          <p:cNvPr id="3106" name="Rectangle 3105">
            <a:extLst>
              <a:ext uri="{FF2B5EF4-FFF2-40B4-BE49-F238E27FC236}">
                <a16:creationId xmlns:a16="http://schemas.microsoft.com/office/drawing/2014/main" id="{05A1AA86-B7E6-4C02-AA34-F1A25CD4CC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5638" y="4354178"/>
            <a:ext cx="6088747" cy="2503817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  <a:alpha val="33000"/>
                </a:schemeClr>
              </a:gs>
              <a:gs pos="83000">
                <a:srgbClr val="000000">
                  <a:alpha val="21000"/>
                </a:srgb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Imagen 2" descr="Interfaz de usuario gráfica, Diagrama&#10;&#10;Descripción generada automáticamente con confianza media">
            <a:extLst>
              <a:ext uri="{FF2B5EF4-FFF2-40B4-BE49-F238E27FC236}">
                <a16:creationId xmlns:a16="http://schemas.microsoft.com/office/drawing/2014/main" id="{C589AA3B-D155-9016-470C-0AB583C744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735" y="2201119"/>
            <a:ext cx="2380365" cy="2455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3012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229017"/>
            <a:ext cx="8600173" cy="2632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Mientras que las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 </a:t>
            </a:r>
            <a:r>
              <a:rPr lang="es-ES" dirty="0">
                <a:latin typeface="Arial" pitchFamily="34" charset="0"/>
                <a:cs typeface="Arial" pitchFamily="34" charset="0"/>
              </a:rPr>
              <a:t>se utilizan para establecer una conexión punto a punto entre dos sitios a través de Internet, las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acceso remoto </a:t>
            </a:r>
            <a:r>
              <a:rPr lang="es-ES" dirty="0">
                <a:latin typeface="Arial" pitchFamily="34" charset="0"/>
                <a:cs typeface="Arial" pitchFamily="34" charset="0"/>
              </a:rPr>
              <a:t>se utiliza para permitir que los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dispositivos finales (PC, teléfonos móviles) accedan a los recursos internos de la empresa de forma segura a través de Internet</a:t>
            </a:r>
            <a:r>
              <a:rPr lang="es-ES" dirty="0">
                <a:latin typeface="Arial" pitchFamily="34" charset="0"/>
                <a:cs typeface="Arial" pitchFamily="34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Las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VPN de acceso remoto </a:t>
            </a:r>
            <a:r>
              <a:rPr lang="es-ES" dirty="0">
                <a:latin typeface="Arial" pitchFamily="34" charset="0"/>
                <a:cs typeface="Arial" pitchFamily="34" charset="0"/>
              </a:rPr>
              <a:t>suelen utilizar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TLS (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Transport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Layer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Security)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 diferencia de las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VPN de sitio a sitio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normalmente usan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IPsec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TLS también proporciona seguridad para HTTPS (HTTP seguro).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51A8F11C-67B7-4BF1-78C2-A3348B4B47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951" y="4293096"/>
            <a:ext cx="4810318" cy="204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3801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229017"/>
            <a:ext cx="8600173" cy="26320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software del cliente VPN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 instala en los dispositivos finales (por ejemplo, las computadoras portátiles proporcionadas por la empresa que los empleados usan para trabajar desde casa).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Estos dispositivos finales luego forman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túneles seguros a uno de los ruteadores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de la empresa que actúan como un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servidor TLS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permite a los usuarios finales acceder de forma segura a los recursos de la red interna de la empresa sin estar conectados directamente a la red de la empresa</a:t>
            </a: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CBF09DBB-E42E-862E-B65A-199ABCCD9C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6840" y="4221088"/>
            <a:ext cx="4810318" cy="204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21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71913" y="1196752"/>
            <a:ext cx="8600173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Este diagrama nos ayudará a entender mejor, los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dispositivos finales </a:t>
            </a:r>
            <a:r>
              <a:rPr lang="es-ES" dirty="0">
                <a:latin typeface="Arial" pitchFamily="34" charset="0"/>
                <a:cs typeface="Arial" pitchFamily="34" charset="0"/>
              </a:rPr>
              <a:t>de la izquierda quieren acceder a los recursos del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servidor de la empresa </a:t>
            </a:r>
            <a:r>
              <a:rPr lang="es-ES" dirty="0">
                <a:latin typeface="Arial" pitchFamily="34" charset="0"/>
                <a:cs typeface="Arial" pitchFamily="34" charset="0"/>
              </a:rPr>
              <a:t>en el centro de datos de la derecha.</a:t>
            </a:r>
            <a:endParaRPr lang="es-E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7B915DE-D4B2-EB3E-94C9-D4C63F9346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5603"/>
            <a:ext cx="9144000" cy="4462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5143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90445" y="1284064"/>
            <a:ext cx="8035568" cy="698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Todos los dispositivos tienen el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software del cliente VPN</a:t>
            </a:r>
            <a:r>
              <a:rPr lang="es-ES" sz="14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instalado y también está configurado en el ruteador del centro de datos. </a:t>
            </a:r>
            <a:endParaRPr lang="es-ES" sz="14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6976" y="19391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068CAE-1F45-51B4-61B0-D772607F1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9528"/>
            <a:ext cx="9144000" cy="4418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4522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30180" y="1340768"/>
            <a:ext cx="8683640" cy="698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Cada uno de los 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dispositivos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 forma un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túnel VPN TLS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hacia el 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 y luego pueden comunicarse de forma segura con los servidores internos de la empresa a través del túnel.</a:t>
            </a:r>
            <a:endParaRPr lang="es-ES" sz="14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23485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D068CAE-1F45-51B4-61B0-D772607F1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2452858"/>
            <a:ext cx="9144000" cy="4418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170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87524" y="1268760"/>
            <a:ext cx="8568952" cy="78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Al igual que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IPsec</a:t>
            </a:r>
            <a:r>
              <a:rPr lang="es-ES" dirty="0">
                <a:latin typeface="Arial" pitchFamily="34" charset="0"/>
                <a:cs typeface="Arial" pitchFamily="34" charset="0"/>
              </a:rPr>
              <a:t>,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TLS</a:t>
            </a:r>
            <a:r>
              <a:rPr lang="es-ES" dirty="0">
                <a:latin typeface="Arial" pitchFamily="34" charset="0"/>
                <a:cs typeface="Arial" pitchFamily="34" charset="0"/>
              </a:rPr>
              <a:t> implica el cifrado de paquetes y la adición de encabezados adicionales. </a:t>
            </a:r>
            <a:endParaRPr lang="es-E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 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VPNs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AE46365-3192-1BFC-BA0B-5D08C05864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36327"/>
            <a:ext cx="9144000" cy="4421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2519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6">
            <a:extLst>
              <a:ext uri="{FF2B5EF4-FFF2-40B4-BE49-F238E27FC236}">
                <a16:creationId xmlns:a16="http://schemas.microsoft.com/office/drawing/2014/main" id="{8E503390-FB73-328A-BD58-65726BCEB28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99592" y="186467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sitio a sitio vs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VPNs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de acceso remoto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Redes Privadas Virtuales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graphicFrame>
        <p:nvGraphicFramePr>
          <p:cNvPr id="2" name="Tabla 2">
            <a:extLst>
              <a:ext uri="{FF2B5EF4-FFF2-40B4-BE49-F238E27FC236}">
                <a16:creationId xmlns:a16="http://schemas.microsoft.com/office/drawing/2014/main" id="{013452F3-5433-4217-D5F8-499081C76F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7459883"/>
              </p:ext>
            </p:extLst>
          </p:nvPr>
        </p:nvGraphicFramePr>
        <p:xfrm>
          <a:off x="539552" y="1628800"/>
          <a:ext cx="7992888" cy="45188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176464">
                  <a:extLst>
                    <a:ext uri="{9D8B030D-6E8A-4147-A177-3AD203B41FA5}">
                      <a16:colId xmlns:a16="http://schemas.microsoft.com/office/drawing/2014/main" val="2800215541"/>
                    </a:ext>
                  </a:extLst>
                </a:gridCol>
                <a:gridCol w="3816424">
                  <a:extLst>
                    <a:ext uri="{9D8B030D-6E8A-4147-A177-3AD203B41FA5}">
                      <a16:colId xmlns:a16="http://schemas.microsoft.com/office/drawing/2014/main" val="2968851244"/>
                    </a:ext>
                  </a:extLst>
                </a:gridCol>
              </a:tblGrid>
              <a:tr h="525771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VPN de sitio a sitio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VPN de acceso remoto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14729374"/>
                  </a:ext>
                </a:extLst>
              </a:tr>
              <a:tr h="606455">
                <a:tc>
                  <a:txBody>
                    <a:bodyPr/>
                    <a:lstStyle/>
                    <a:p>
                      <a:pPr algn="just"/>
                      <a:r>
                        <a:rPr lang="es-MX" dirty="0">
                          <a:latin typeface="+mn-lt"/>
                        </a:rPr>
                        <a:t>Utilizan </a:t>
                      </a:r>
                      <a:r>
                        <a:rPr lang="es-MX" b="1" dirty="0">
                          <a:latin typeface="+mn-lt"/>
                        </a:rPr>
                        <a:t>IPsec (Internet </a:t>
                      </a:r>
                      <a:r>
                        <a:rPr lang="es-MX" b="1" dirty="0" err="1">
                          <a:latin typeface="+mn-lt"/>
                        </a:rPr>
                        <a:t>Protocol</a:t>
                      </a:r>
                      <a:r>
                        <a:rPr lang="es-MX" b="1" dirty="0">
                          <a:latin typeface="+mn-lt"/>
                        </a:rPr>
                        <a:t> Security)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MX" dirty="0">
                          <a:latin typeface="+mn-lt"/>
                        </a:rPr>
                        <a:t>Utilizan </a:t>
                      </a:r>
                      <a:r>
                        <a:rPr lang="es-MX" b="1" dirty="0">
                          <a:latin typeface="+mn-lt"/>
                        </a:rPr>
                        <a:t>TLS (</a:t>
                      </a:r>
                      <a:r>
                        <a:rPr lang="es-MX" b="1" dirty="0" err="1">
                          <a:latin typeface="+mn-lt"/>
                        </a:rPr>
                        <a:t>Transport</a:t>
                      </a:r>
                      <a:r>
                        <a:rPr lang="es-MX" b="1" dirty="0">
                          <a:latin typeface="+mn-lt"/>
                        </a:rPr>
                        <a:t> </a:t>
                      </a:r>
                      <a:r>
                        <a:rPr lang="es-MX" b="1" dirty="0" err="1">
                          <a:latin typeface="+mn-lt"/>
                        </a:rPr>
                        <a:t>Layer</a:t>
                      </a:r>
                      <a:r>
                        <a:rPr lang="es-MX" b="1" dirty="0">
                          <a:latin typeface="+mn-lt"/>
                        </a:rPr>
                        <a:t> Security)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0974896"/>
                  </a:ext>
                </a:extLst>
              </a:tr>
              <a:tr h="1374918"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Brindan servicio a </a:t>
                      </a:r>
                      <a:r>
                        <a:rPr lang="es-E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muchos dispositivos </a:t>
                      </a:r>
                      <a:r>
                        <a:rPr lang="es-E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dentro de los sitios que se están conectando. </a:t>
                      </a:r>
                      <a:endParaRPr lang="es-MX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Brindan servicio al </a:t>
                      </a:r>
                      <a:r>
                        <a:rPr lang="es-ES" b="1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dispositivo</a:t>
                      </a:r>
                      <a:r>
                        <a:rPr lang="es-ES" dirty="0"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 de un extremo en el que está instalado el software de cliente VPN. </a:t>
                      </a:r>
                      <a:endParaRPr lang="es-MX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5813632"/>
                  </a:ext>
                </a:extLst>
              </a:tr>
              <a:tr h="1813336">
                <a:tc>
                  <a:txBody>
                    <a:bodyPr/>
                    <a:lstStyle/>
                    <a:p>
                      <a:pPr algn="just"/>
                      <a:r>
                        <a:rPr lang="es-ES" dirty="0">
                          <a:solidFill>
                            <a:schemeClr val="tx1"/>
                          </a:solidFill>
                          <a:latin typeface="+mn-lt"/>
                          <a:cs typeface="Arial" pitchFamily="34" charset="0"/>
                        </a:rPr>
                        <a:t>Se utilizan normalmente para conectar de forma </a:t>
                      </a:r>
                      <a:r>
                        <a:rPr lang="es-ES" b="1" dirty="0">
                          <a:solidFill>
                            <a:schemeClr val="tx1"/>
                          </a:solidFill>
                          <a:latin typeface="+mn-lt"/>
                          <a:cs typeface="Arial" pitchFamily="34" charset="0"/>
                        </a:rPr>
                        <a:t>permanente</a:t>
                      </a:r>
                      <a:r>
                        <a:rPr lang="es-ES" dirty="0">
                          <a:solidFill>
                            <a:schemeClr val="tx1"/>
                          </a:solidFill>
                          <a:latin typeface="+mn-lt"/>
                          <a:cs typeface="Arial" pitchFamily="34" charset="0"/>
                        </a:rPr>
                        <a:t> dos sitios a través de Internet.</a:t>
                      </a:r>
                      <a:endParaRPr lang="es-MX" dirty="0">
                        <a:solidFill>
                          <a:schemeClr val="tx1"/>
                        </a:solidFill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s-ES" dirty="0">
                          <a:latin typeface="+mn-lt"/>
                        </a:rPr>
                        <a:t>Generalmente se usan para proporcionar </a:t>
                      </a:r>
                      <a:r>
                        <a:rPr lang="es-ES" b="1" dirty="0">
                          <a:latin typeface="+mn-lt"/>
                        </a:rPr>
                        <a:t>acceso bajo demanda </a:t>
                      </a:r>
                      <a:r>
                        <a:rPr lang="es-ES" dirty="0">
                          <a:latin typeface="+mn-lt"/>
                        </a:rPr>
                        <a:t>(</a:t>
                      </a:r>
                      <a:r>
                        <a:rPr lang="es-ES" dirty="0" err="1">
                          <a:latin typeface="+mn-lt"/>
                        </a:rPr>
                        <a:t>on-demand</a:t>
                      </a:r>
                      <a:r>
                        <a:rPr lang="es-ES" dirty="0">
                          <a:latin typeface="+mn-lt"/>
                        </a:rPr>
                        <a:t>) para dispositivos finales que desean acceder de manera segura a los recursos de la empresa mientras están conectados a una red que no es segura</a:t>
                      </a:r>
                      <a:endParaRPr lang="es-MX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117717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58232271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947" name="Rectangle 3"/>
          <p:cNvSpPr>
            <a:spLocks noChangeArrowheads="1"/>
          </p:cNvSpPr>
          <p:nvPr/>
        </p:nvSpPr>
        <p:spPr bwMode="auto">
          <a:xfrm>
            <a:off x="609600" y="1600200"/>
            <a:ext cx="7994848" cy="276490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¡"/>
              <a:defRPr sz="29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5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buChar char="¡"/>
              <a:defRPr sz="22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endParaRPr lang="es-ES" altLang="es-MX">
              <a:latin typeface="ZapfHumnst BT" charset="0"/>
            </a:endParaRPr>
          </a:p>
        </p:txBody>
      </p:sp>
      <p:sp>
        <p:nvSpPr>
          <p:cNvPr id="594948" name="Rectangle 4"/>
          <p:cNvSpPr>
            <a:spLocks noChangeArrowheads="1"/>
          </p:cNvSpPr>
          <p:nvPr/>
        </p:nvSpPr>
        <p:spPr bwMode="auto">
          <a:xfrm>
            <a:off x="595358" y="1812768"/>
            <a:ext cx="7786642" cy="5361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¡"/>
              <a:defRPr sz="29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5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buChar char="¡"/>
              <a:defRPr sz="22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es-ES" alt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Desarrollar </a:t>
            </a:r>
            <a:r>
              <a:rPr lang="es-ES" altLang="es-MX" sz="2000" dirty="0" err="1">
                <a:solidFill>
                  <a:schemeClr val="bg2">
                    <a:lumMod val="25000"/>
                  </a:schemeClr>
                </a:solidFill>
                <a:latin typeface="+mn-lt"/>
              </a:rPr>
              <a:t>WANs</a:t>
            </a:r>
            <a:r>
              <a:rPr lang="es-ES" alt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privadas es caro. </a:t>
            </a:r>
            <a:endParaRPr lang="es-ES" altLang="es-MX" sz="2400" dirty="0">
              <a:solidFill>
                <a:schemeClr val="bg2">
                  <a:lumMod val="25000"/>
                </a:schemeClr>
              </a:solidFill>
              <a:latin typeface="Arial" panose="020B0604020202020204" pitchFamily="34" charset="0"/>
            </a:endParaRPr>
          </a:p>
        </p:txBody>
      </p:sp>
      <p:sp>
        <p:nvSpPr>
          <p:cNvPr id="594949" name="Rectangle 5"/>
          <p:cNvSpPr>
            <a:spLocks noGrp="1" noChangeArrowheads="1"/>
          </p:cNvSpPr>
          <p:nvPr>
            <p:ph type="title"/>
          </p:nvPr>
        </p:nvSpPr>
        <p:spPr>
          <a:xfrm>
            <a:off x="1187624" y="341784"/>
            <a:ext cx="7086600" cy="1143000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</a:t>
            </a:r>
            <a:r>
              <a:rPr lang="es-ES_tradnl" altLang="es-MX" sz="2200" b="1" dirty="0" err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Private</a:t>
            </a: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5852" y="4293096"/>
            <a:ext cx="3348372" cy="2160240"/>
          </a:xfrm>
          <a:prstGeom prst="rect">
            <a:avLst/>
          </a:prstGeom>
        </p:spPr>
      </p:pic>
      <p:sp>
        <p:nvSpPr>
          <p:cNvPr id="11" name="Rectangle 4"/>
          <p:cNvSpPr>
            <a:spLocks noChangeArrowheads="1"/>
          </p:cNvSpPr>
          <p:nvPr/>
        </p:nvSpPr>
        <p:spPr bwMode="auto">
          <a:xfrm>
            <a:off x="577102" y="2262120"/>
            <a:ext cx="8027346" cy="246302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/>
          <a:lstStyle>
            <a:lvl1pPr marL="342900" indent="-342900">
              <a:spcBef>
                <a:spcPct val="20000"/>
              </a:spcBef>
              <a:buClr>
                <a:schemeClr val="tx2"/>
              </a:buClr>
              <a:buSzPct val="70000"/>
              <a:buFont typeface="Wingdings" panose="05000000000000000000" pitchFamily="2" charset="2"/>
              <a:buChar char="¡"/>
              <a:defRPr sz="2900">
                <a:solidFill>
                  <a:schemeClr val="tx1"/>
                </a:solidFill>
                <a:latin typeface="Verdana" panose="020B0604030504040204" pitchFamily="34" charset="0"/>
              </a:defRPr>
            </a:lvl1pPr>
            <a:lvl2pPr marL="742950" indent="-28575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2500">
                <a:solidFill>
                  <a:schemeClr val="tx1"/>
                </a:solidFill>
                <a:latin typeface="Verdana" panose="020B0604030504040204" pitchFamily="34" charset="0"/>
              </a:defRPr>
            </a:lvl2pPr>
            <a:lvl3pPr marL="1143000" indent="-228600">
              <a:spcBef>
                <a:spcPct val="20000"/>
              </a:spcBef>
              <a:buClr>
                <a:schemeClr val="tx2"/>
              </a:buClr>
              <a:buSzPct val="65000"/>
              <a:buFont typeface="Wingdings" panose="05000000000000000000" pitchFamily="2" charset="2"/>
              <a:buChar char="¡"/>
              <a:defRPr sz="2200">
                <a:solidFill>
                  <a:schemeClr val="tx1"/>
                </a:solidFill>
                <a:latin typeface="Verdana" panose="020B0604030504040204" pitchFamily="34" charset="0"/>
              </a:defRPr>
            </a:lvl3pPr>
            <a:lvl4pPr marL="1600200" indent="-228600">
              <a:spcBef>
                <a:spcPct val="20000"/>
              </a:spcBef>
              <a:buClr>
                <a:schemeClr val="accent2"/>
              </a:buClr>
              <a:buSzPct val="70000"/>
              <a:buFont typeface="Wingdings" panose="05000000000000000000" pitchFamily="2" charset="2"/>
              <a:buChar char="l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4pPr>
            <a:lvl5pPr marL="2057400" indent="-228600">
              <a:spcBef>
                <a:spcPct val="20000"/>
              </a:spcBef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5pPr>
            <a:lvl6pPr marL="25146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6pPr>
            <a:lvl7pPr marL="29718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7pPr>
            <a:lvl8pPr marL="34290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8pPr>
            <a:lvl9pPr marL="3886200" indent="-22860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SzPct val="60000"/>
              <a:buFont typeface="Wingdings" panose="05000000000000000000" pitchFamily="2" charset="2"/>
              <a:buChar char="¡"/>
              <a:defRPr sz="1900">
                <a:solidFill>
                  <a:schemeClr val="tx1"/>
                </a:solidFill>
                <a:latin typeface="Verdana" panose="020B0604030504040204" pitchFamily="34" charset="0"/>
              </a:defRPr>
            </a:lvl9pPr>
          </a:lstStyle>
          <a:p>
            <a:pPr algn="just">
              <a:lnSpc>
                <a:spcPct val="150000"/>
              </a:lnSpc>
              <a:spcBef>
                <a:spcPts val="1200"/>
              </a:spcBef>
            </a:pPr>
            <a:r>
              <a:rPr lang="es-ES" alt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Internet provee una estructura más flexible y económica de interconectar oficinas remotas. Sin embargo, </a:t>
            </a:r>
            <a:r>
              <a:rPr lang="es-ES" altLang="es-MX" sz="20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las redes públicas no garantizan la seguridad de las comunicaciones</a:t>
            </a:r>
            <a:r>
              <a:rPr lang="es-ES" alt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, por lo que las </a:t>
            </a:r>
            <a:r>
              <a:rPr lang="es-ES" altLang="es-MX" sz="2000" b="1" dirty="0">
                <a:solidFill>
                  <a:srgbClr val="0070C0"/>
                </a:solidFill>
                <a:latin typeface="+mn-lt"/>
              </a:rPr>
              <a:t>redes privadas virtuales</a:t>
            </a:r>
            <a:r>
              <a:rPr lang="es-ES" alt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surgieron de la necesidad de </a:t>
            </a:r>
            <a:r>
              <a:rPr lang="es-ES" altLang="es-MX" sz="20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garantizar la seguridad de las comunicaciones en las redes públicas. 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</a:pPr>
            <a:endParaRPr lang="es-ES" altLang="es-MX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4177677"/>
      </p:ext>
    </p:extLst>
  </p:cSld>
  <p:clrMapOvr>
    <a:masterClrMapping/>
  </p:clrMapOvr>
  <p:transition>
    <p:split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4948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759" name="Rectangle 7"/>
          <p:cNvSpPr>
            <a:spLocks noChangeArrowheads="1"/>
          </p:cNvSpPr>
          <p:nvPr/>
        </p:nvSpPr>
        <p:spPr bwMode="auto">
          <a:xfrm>
            <a:off x="381000" y="5943600"/>
            <a:ext cx="2438400" cy="685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MX"/>
          </a:p>
        </p:txBody>
      </p:sp>
      <p:sp>
        <p:nvSpPr>
          <p:cNvPr id="5867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395536" y="1628800"/>
            <a:ext cx="8496944" cy="2304256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150000"/>
              </a:lnSpc>
              <a:spcBef>
                <a:spcPct val="0"/>
              </a:spcBef>
              <a:buNone/>
            </a:pP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Para tener conexiones seguras se requiere de una </a:t>
            </a:r>
            <a:r>
              <a:rPr lang="es-ES_tradnl" altLang="es-MX" sz="1800" b="1" i="1" dirty="0">
                <a:solidFill>
                  <a:srgbClr val="3333FF"/>
                </a:solidFill>
              </a:rPr>
              <a:t>VPN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, que </a:t>
            </a:r>
            <a:r>
              <a:rPr lang="es-ES_tradnl" altLang="es-MX" sz="1800" b="1" dirty="0">
                <a:solidFill>
                  <a:schemeClr val="accent6">
                    <a:lumMod val="75000"/>
                  </a:schemeClr>
                </a:solidFill>
              </a:rPr>
              <a:t>es una conexión segura entre dos puntos de Internet 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(red pública), mediante el uso de</a:t>
            </a:r>
            <a:r>
              <a:rPr lang="es-ES_tradnl" altLang="es-MX" sz="1800" dirty="0"/>
              <a:t> </a:t>
            </a:r>
            <a:r>
              <a:rPr lang="es-ES_tradnl" altLang="es-MX" sz="1800" b="1" dirty="0">
                <a:solidFill>
                  <a:srgbClr val="3333FF"/>
                </a:solidFill>
              </a:rPr>
              <a:t>firewalls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, que previenen el acceso no autorizado a la red y la práctica conocida como </a:t>
            </a:r>
            <a:r>
              <a:rPr lang="es-ES_tradnl" altLang="es-MX" sz="1800" b="1" dirty="0">
                <a:solidFill>
                  <a:schemeClr val="accent6">
                    <a:lumMod val="75000"/>
                  </a:schemeClr>
                </a:solidFill>
              </a:rPr>
              <a:t>“envíos por túneles - </a:t>
            </a:r>
            <a:r>
              <a:rPr lang="es-ES_tradnl" altLang="es-MX" sz="1800" b="1" dirty="0" err="1">
                <a:solidFill>
                  <a:schemeClr val="accent6">
                    <a:lumMod val="75000"/>
                  </a:schemeClr>
                </a:solidFill>
              </a:rPr>
              <a:t>Tunneling</a:t>
            </a:r>
            <a:r>
              <a:rPr lang="es-ES_tradnl" altLang="es-MX" sz="1800" b="1" dirty="0">
                <a:solidFill>
                  <a:schemeClr val="accent6">
                    <a:lumMod val="75000"/>
                  </a:schemeClr>
                </a:solidFill>
              </a:rPr>
              <a:t>”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, donde los paquetes de datos se </a:t>
            </a:r>
            <a:r>
              <a:rPr lang="es-ES_tradnl" altLang="es-MX" sz="1800" b="1" dirty="0">
                <a:solidFill>
                  <a:schemeClr val="bg2">
                    <a:lumMod val="25000"/>
                  </a:schemeClr>
                </a:solidFill>
              </a:rPr>
              <a:t>cifran (encriptan) 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y </a:t>
            </a:r>
            <a:r>
              <a:rPr lang="es-ES_tradnl" altLang="es-MX" sz="1800" b="1" dirty="0">
                <a:solidFill>
                  <a:schemeClr val="bg2">
                    <a:lumMod val="25000"/>
                  </a:schemeClr>
                </a:solidFill>
              </a:rPr>
              <a:t>encapsulan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 en paquetes IP para poder viajar a través de Internet y ocultar su contenido. </a:t>
            </a:r>
          </a:p>
          <a:p>
            <a:pPr>
              <a:spcBef>
                <a:spcPct val="0"/>
              </a:spcBef>
            </a:pPr>
            <a:endParaRPr lang="es-ES_tradnl" altLang="es-MX" sz="1800" dirty="0">
              <a:latin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08" y="3949788"/>
            <a:ext cx="7135156" cy="2654641"/>
          </a:xfrm>
          <a:prstGeom prst="rect">
            <a:avLst/>
          </a:prstGeom>
        </p:spPr>
      </p:pic>
      <p:sp>
        <p:nvSpPr>
          <p:cNvPr id="8" name="Rectangle 5"/>
          <p:cNvSpPr>
            <a:spLocks noGrp="1" noChangeArrowheads="1"/>
          </p:cNvSpPr>
          <p:nvPr>
            <p:ph type="title"/>
          </p:nvPr>
        </p:nvSpPr>
        <p:spPr>
          <a:xfrm>
            <a:off x="1187624" y="341784"/>
            <a:ext cx="7086600" cy="1143000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</a:t>
            </a:r>
            <a:r>
              <a:rPr lang="es-ES_tradnl" altLang="es-MX" sz="2200" b="1" dirty="0" err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Private</a:t>
            </a: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4034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755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759" name="Rectangle 7"/>
          <p:cNvSpPr>
            <a:spLocks noChangeArrowheads="1"/>
          </p:cNvSpPr>
          <p:nvPr/>
        </p:nvSpPr>
        <p:spPr bwMode="auto">
          <a:xfrm>
            <a:off x="381000" y="5943600"/>
            <a:ext cx="2438400" cy="6858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s-MX"/>
          </a:p>
        </p:txBody>
      </p:sp>
      <p:sp>
        <p:nvSpPr>
          <p:cNvPr id="586755" name="Rectangle 3"/>
          <p:cNvSpPr>
            <a:spLocks noGrp="1" noChangeArrowheads="1"/>
          </p:cNvSpPr>
          <p:nvPr>
            <p:ph type="body" sz="half" idx="1"/>
          </p:nvPr>
        </p:nvSpPr>
        <p:spPr>
          <a:xfrm>
            <a:off x="914596" y="1778496"/>
            <a:ext cx="7617844" cy="1578496"/>
          </a:xfrm>
        </p:spPr>
        <p:txBody>
          <a:bodyPr>
            <a:normAutofit/>
          </a:bodyPr>
          <a:lstStyle/>
          <a:p>
            <a:pPr marL="0" indent="0" algn="ctr">
              <a:lnSpc>
                <a:spcPct val="150000"/>
              </a:lnSpc>
              <a:spcBef>
                <a:spcPct val="0"/>
              </a:spcBef>
              <a:buNone/>
            </a:pP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Un </a:t>
            </a:r>
            <a:r>
              <a:rPr lang="es-ES_tradnl" altLang="es-MX" sz="1800" b="1" dirty="0">
                <a:solidFill>
                  <a:schemeClr val="accent6">
                    <a:lumMod val="75000"/>
                  </a:schemeClr>
                </a:solidFill>
              </a:rPr>
              <a:t>firewall o servidor</a:t>
            </a:r>
            <a:r>
              <a:rPr lang="es-ES_tradnl" altLang="es-MX" sz="18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s-ES_tradnl" altLang="es-MX" sz="1800" b="1" dirty="0">
                <a:solidFill>
                  <a:schemeClr val="accent6">
                    <a:lumMod val="75000"/>
                  </a:schemeClr>
                </a:solidFill>
              </a:rPr>
              <a:t>de seguridad </a:t>
            </a:r>
            <a:r>
              <a:rPr lang="es-ES_tradnl" altLang="es-MX" sz="1800" dirty="0">
                <a:solidFill>
                  <a:schemeClr val="bg2">
                    <a:lumMod val="25000"/>
                  </a:schemeClr>
                </a:solidFill>
              </a:rPr>
              <a:t>consta de hardware y software ubicados entre la red interna de una organización y una red externa para evitar que personas ajenas invadan las redes privadas.</a:t>
            </a:r>
          </a:p>
          <a:p>
            <a:pPr>
              <a:spcBef>
                <a:spcPct val="0"/>
              </a:spcBef>
            </a:pPr>
            <a:endParaRPr lang="es-ES_tradnl" altLang="es-MX" sz="1800" dirty="0">
              <a:latin typeface="Arial" panose="020B0604020202020204" pitchFamily="34" charset="0"/>
            </a:endParaRP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7244" y="3360486"/>
            <a:ext cx="7135156" cy="2654641"/>
          </a:xfrm>
          <a:prstGeom prst="rect">
            <a:avLst/>
          </a:prstGeom>
        </p:spPr>
      </p:pic>
      <p:sp>
        <p:nvSpPr>
          <p:cNvPr id="8" name="Rectangle 5"/>
          <p:cNvSpPr>
            <a:spLocks noGrp="1" noChangeArrowheads="1"/>
          </p:cNvSpPr>
          <p:nvPr>
            <p:ph type="title"/>
          </p:nvPr>
        </p:nvSpPr>
        <p:spPr>
          <a:xfrm>
            <a:off x="1187624" y="341784"/>
            <a:ext cx="7086600" cy="1143000"/>
          </a:xfrm>
          <a:noFill/>
          <a:ln/>
        </p:spPr>
        <p:txBody>
          <a:bodyPr>
            <a:normAutofit/>
          </a:bodyPr>
          <a:lstStyle/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</a:t>
            </a:r>
            <a:r>
              <a:rPr lang="es-ES_tradnl" altLang="es-MX" sz="2200" b="1" dirty="0" err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Private</a:t>
            </a: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3074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6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675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395536" y="1844824"/>
            <a:ext cx="3888453" cy="3301361"/>
          </a:xfrm>
        </p:spPr>
        <p:txBody>
          <a:bodyPr>
            <a:normAutofit/>
          </a:bodyPr>
          <a:lstStyle/>
          <a:p>
            <a:pPr>
              <a:lnSpc>
                <a:spcPts val="2500"/>
              </a:lnSpc>
            </a:pP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Una VPN es una red privada creada mediante </a:t>
            </a:r>
            <a:r>
              <a:rPr lang="es-ES" altLang="ja-JP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</a:t>
            </a:r>
            <a:r>
              <a:rPr lang="es-ES" altLang="ja-JP" sz="1800" b="1" dirty="0" err="1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tunneling</a:t>
            </a:r>
            <a:r>
              <a:rPr lang="es-ES" altLang="ja-JP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– envíos por túneles”</a:t>
            </a: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 a través de una </a:t>
            </a:r>
            <a:r>
              <a:rPr lang="es-ES" altLang="ja-JP" sz="1800" b="1" dirty="0">
                <a:latin typeface="Arial" panose="020B0604020202020204" pitchFamily="34" charset="0"/>
                <a:cs typeface="Arial" panose="020B0604020202020204" pitchFamily="34" charset="0"/>
              </a:rPr>
              <a:t>red pública</a:t>
            </a: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, como Internet.</a:t>
            </a:r>
          </a:p>
          <a:p>
            <a:pPr>
              <a:lnSpc>
                <a:spcPts val="2500"/>
              </a:lnSpc>
            </a:pP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Las redes privadas virtuales generalmente se refieren a la implementación segura de </a:t>
            </a:r>
            <a:r>
              <a:rPr lang="es-ES" altLang="ja-JP" sz="1800" b="1" dirty="0">
                <a:latin typeface="Arial" panose="020B0604020202020204" pitchFamily="34" charset="0"/>
                <a:cs typeface="Arial" panose="020B0604020202020204" pitchFamily="34" charset="0"/>
              </a:rPr>
              <a:t>VPN con cifrado</a:t>
            </a: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, como las </a:t>
            </a:r>
            <a:r>
              <a:rPr lang="es-ES" altLang="ja-JP" sz="18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VPN con IPsec</a:t>
            </a:r>
            <a:r>
              <a:rPr lang="es-ES" altLang="ja-JP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s-ES" altLang="ja-JP" sz="1600" dirty="0"/>
          </a:p>
        </p:txBody>
      </p:sp>
      <p:pic>
        <p:nvPicPr>
          <p:cNvPr id="4" name="Picture 3" descr="Connecting Networks - Mozilla Firefox">
            <a:extLst>
              <a:ext uri="{FF2B5EF4-FFF2-40B4-BE49-F238E27FC236}">
                <a16:creationId xmlns:a16="http://schemas.microsoft.com/office/drawing/2014/main" id="{0CBB35E9-BD7D-453D-9EC2-343ECEBE49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2892" y="1945985"/>
            <a:ext cx="4407131" cy="3200200"/>
          </a:xfrm>
          <a:prstGeom prst="rect">
            <a:avLst/>
          </a:prstGeom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F86180C9-FEC2-12DF-2DCB-79DB66489202}"/>
              </a:ext>
            </a:extLst>
          </p:cNvPr>
          <p:cNvSpPr txBox="1">
            <a:spLocks noChangeArrowheads="1"/>
          </p:cNvSpPr>
          <p:nvPr/>
        </p:nvSpPr>
        <p:spPr>
          <a:xfrm>
            <a:off x="899592" y="332656"/>
            <a:ext cx="7086600" cy="1143000"/>
          </a:xfrm>
          <a:prstGeom prst="rect">
            <a:avLst/>
          </a:prstGeom>
          <a:noFill/>
          <a:ln/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</a:t>
            </a:r>
            <a:r>
              <a:rPr lang="es-ES_tradnl" altLang="es-MX" sz="2200" b="1" dirty="0" err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Private</a:t>
            </a: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113766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55AD9B34-0666-7623-96A2-6F5CC033C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3187903"/>
            <a:ext cx="4392488" cy="2888753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8598" y="1337933"/>
            <a:ext cx="8352929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Los servicios de WAN privada, como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líneas arrendadas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y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brindan seguridad porque el tráfico de cada cliente se separa mediante el uso de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conexiones físicas dedicadas (líneas arrendadas)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o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MPLS.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Cuando se usa Internet como una WAN para conectar sitios, no hay seguridad incorporada por default.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Rectangle 5">
            <a:extLst>
              <a:ext uri="{FF2B5EF4-FFF2-40B4-BE49-F238E27FC236}">
                <a16:creationId xmlns:a16="http://schemas.microsoft.com/office/drawing/2014/main" id="{F5F924D5-551E-B18D-A709-1203808E010A}"/>
              </a:ext>
            </a:extLst>
          </p:cNvPr>
          <p:cNvSpPr txBox="1">
            <a:spLocks noChangeArrowheads="1"/>
          </p:cNvSpPr>
          <p:nvPr/>
        </p:nvSpPr>
        <p:spPr>
          <a:xfrm>
            <a:off x="899592" y="180207"/>
            <a:ext cx="7086600" cy="1143000"/>
          </a:xfrm>
          <a:prstGeom prst="rect">
            <a:avLst/>
          </a:prstGeom>
          <a:noFill/>
          <a:ln/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</a:t>
            </a:r>
            <a:r>
              <a:rPr lang="es-ES_tradnl" altLang="es-MX" sz="2200" b="1" dirty="0" err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Private</a:t>
            </a:r>
            <a:r>
              <a:rPr lang="es-ES_tradnl" altLang="es-MX" sz="2200" b="1" dirty="0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3" name="Text Box 5">
            <a:extLst>
              <a:ext uri="{FF2B5EF4-FFF2-40B4-BE49-F238E27FC236}">
                <a16:creationId xmlns:a16="http://schemas.microsoft.com/office/drawing/2014/main" id="{03C5CDFF-81B4-6B36-C1B4-3B186A114DD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8598" y="3573016"/>
            <a:ext cx="3379306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sz="1800" dirty="0">
                <a:latin typeface="Arial" pitchFamily="34" charset="0"/>
                <a:cs typeface="Arial" pitchFamily="34" charset="0"/>
              </a:rPr>
              <a:t>Para proporcionar comunicaciones seguras a través de Internet, se utilizan </a:t>
            </a:r>
            <a:r>
              <a:rPr lang="es-MX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(redes privadas virtuales)</a:t>
            </a:r>
            <a:r>
              <a:rPr lang="es-MX" sz="1800" dirty="0">
                <a:latin typeface="Arial" pitchFamily="34" charset="0"/>
                <a:cs typeface="Arial" pitchFamily="34" charset="0"/>
              </a:rPr>
              <a:t>.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39370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626468" y="1335967"/>
            <a:ext cx="8208912" cy="22724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Revisaremos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dos tipos de Internet </a:t>
            </a:r>
            <a:r>
              <a:rPr lang="es-ES" sz="1800" b="1" dirty="0" err="1">
                <a:latin typeface="Arial" pitchFamily="34" charset="0"/>
                <a:cs typeface="Arial" pitchFamily="34" charset="0"/>
              </a:rPr>
              <a:t>VPNs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que </a:t>
            </a:r>
            <a:r>
              <a:rPr lang="es-ES" sz="1800" b="1" dirty="0">
                <a:solidFill>
                  <a:srgbClr val="FF0000"/>
                </a:solidFill>
                <a:latin typeface="Arial" pitchFamily="34" charset="0"/>
                <a:cs typeface="Arial" pitchFamily="34" charset="0"/>
              </a:rPr>
              <a:t>proporcionan conectividad segura a través de Internet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Internet es una red pública compartida y no es segura por default.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sitio a sitio (site-</a:t>
            </a:r>
            <a:r>
              <a:rPr lang="es-ES" sz="18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to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-site </a:t>
            </a:r>
            <a:r>
              <a:rPr lang="es-ES" sz="18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VPNs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) usando IPsec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de acceso remoto (remote-</a:t>
            </a:r>
            <a:r>
              <a:rPr lang="es-ES" sz="18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access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VPNs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) mediante TLS.</a:t>
            </a:r>
            <a:endParaRPr lang="es-ES" sz="1800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053C5F0-3E2F-53BB-2031-6CE9D71299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36096" y="3861048"/>
            <a:ext cx="3020646" cy="2606171"/>
          </a:xfrm>
          <a:prstGeom prst="rect">
            <a:avLst/>
          </a:prstGeom>
        </p:spPr>
      </p:pic>
      <p:sp>
        <p:nvSpPr>
          <p:cNvPr id="2" name="Rectangle 5">
            <a:extLst>
              <a:ext uri="{FF2B5EF4-FFF2-40B4-BE49-F238E27FC236}">
                <a16:creationId xmlns:a16="http://schemas.microsoft.com/office/drawing/2014/main" id="{BDEBB010-383E-C52C-FE33-59A2563F5CD4}"/>
              </a:ext>
            </a:extLst>
          </p:cNvPr>
          <p:cNvSpPr txBox="1">
            <a:spLocks noChangeArrowheads="1"/>
          </p:cNvSpPr>
          <p:nvPr/>
        </p:nvSpPr>
        <p:spPr>
          <a:xfrm>
            <a:off x="1187624" y="188640"/>
            <a:ext cx="7086600" cy="1143000"/>
          </a:xfrm>
          <a:prstGeom prst="rect">
            <a:avLst/>
          </a:prstGeom>
          <a:noFill/>
          <a:ln/>
        </p:spPr>
        <p:txBody>
          <a:bodyPr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3800"/>
              </a:lnSpc>
              <a:spcBef>
                <a:spcPts val="0"/>
              </a:spcBef>
            </a:pPr>
            <a:r>
              <a:rPr lang="es-ES_tradnl" altLang="es-MX" sz="3200" b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Privadas Virtuales</a:t>
            </a:r>
            <a:br>
              <a:rPr lang="es-ES_tradnl" altLang="es-MX" sz="3200" b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</a:br>
            <a:r>
              <a:rPr lang="es-ES_tradnl" altLang="es-MX" sz="2200" b="1">
                <a:solidFill>
                  <a:schemeClr val="accent3">
                    <a:lumMod val="75000"/>
                  </a:schemeClr>
                </a:solidFill>
                <a:latin typeface="Arial" panose="020B0604020202020204" pitchFamily="34" charset="0"/>
              </a:rPr>
              <a:t>(VPN = Virtual Private Network)</a:t>
            </a:r>
            <a:endParaRPr lang="es-ES_tradnl" altLang="es-MX" sz="2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57785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2576</TotalTime>
  <Words>2091</Words>
  <Application>Microsoft Office PowerPoint</Application>
  <PresentationFormat>Presentación en pantalla (4:3)</PresentationFormat>
  <Paragraphs>168</Paragraphs>
  <Slides>36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36</vt:i4>
      </vt:variant>
    </vt:vector>
  </HeadingPairs>
  <TitlesOfParts>
    <vt:vector size="42" baseType="lpstr">
      <vt:lpstr>Arial</vt:lpstr>
      <vt:lpstr>Calibri</vt:lpstr>
      <vt:lpstr>Dom Casual</vt:lpstr>
      <vt:lpstr>Wingdings</vt:lpstr>
      <vt:lpstr>ZapfHumnst BT</vt:lpstr>
      <vt:lpstr>Tema de Office</vt:lpstr>
      <vt:lpstr>TC 3003B Implementación de redes de área amplia</vt:lpstr>
      <vt:lpstr>Presentación de PowerPoint</vt:lpstr>
      <vt:lpstr>Presentación de PowerPoint</vt:lpstr>
      <vt:lpstr>Redes Privadas Virtuales (VPN = Virtual Private Network)</vt:lpstr>
      <vt:lpstr>Redes Privadas Virtuales (VPN = Virtual Private Network)</vt:lpstr>
      <vt:lpstr>Redes Privadas Virtuales (VPN = Virtual Private Network)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18</cp:revision>
  <dcterms:created xsi:type="dcterms:W3CDTF">2021-02-08T03:07:42Z</dcterms:created>
  <dcterms:modified xsi:type="dcterms:W3CDTF">2023-04-18T20:38:48Z</dcterms:modified>
</cp:coreProperties>
</file>

<file path=docProps/thumbnail.jpeg>
</file>